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49" r:id="rId2"/>
  </p:sldMasterIdLst>
  <p:notesMasterIdLst>
    <p:notesMasterId r:id="rId33"/>
  </p:notesMasterIdLst>
  <p:handoutMasterIdLst>
    <p:handoutMasterId r:id="rId34"/>
  </p:handoutMasterIdLst>
  <p:sldIdLst>
    <p:sldId id="942" r:id="rId3"/>
    <p:sldId id="1454" r:id="rId4"/>
    <p:sldId id="1471" r:id="rId5"/>
    <p:sldId id="1466" r:id="rId6"/>
    <p:sldId id="1473" r:id="rId7"/>
    <p:sldId id="1469" r:id="rId8"/>
    <p:sldId id="1477" r:id="rId9"/>
    <p:sldId id="1460" r:id="rId10"/>
    <p:sldId id="1463" r:id="rId11"/>
    <p:sldId id="1487" r:id="rId12"/>
    <p:sldId id="1479" r:id="rId13"/>
    <p:sldId id="1480" r:id="rId14"/>
    <p:sldId id="1485" r:id="rId15"/>
    <p:sldId id="1486" r:id="rId16"/>
    <p:sldId id="1484" r:id="rId17"/>
    <p:sldId id="1481" r:id="rId18"/>
    <p:sldId id="1482" r:id="rId19"/>
    <p:sldId id="1483" r:id="rId20"/>
    <p:sldId id="1468" r:id="rId21"/>
    <p:sldId id="1488" r:id="rId22"/>
    <p:sldId id="1490" r:id="rId23"/>
    <p:sldId id="1489" r:id="rId24"/>
    <p:sldId id="1491" r:id="rId25"/>
    <p:sldId id="1465" r:id="rId26"/>
    <p:sldId id="1492" r:id="rId27"/>
    <p:sldId id="1494" r:id="rId28"/>
    <p:sldId id="1495" r:id="rId29"/>
    <p:sldId id="1496" r:id="rId30"/>
    <p:sldId id="1497" r:id="rId31"/>
    <p:sldId id="1478" r:id="rId32"/>
  </p:sldIdLst>
  <p:sldSz cx="9144000" cy="6858000" type="screen4x3"/>
  <p:notesSz cx="6797675" cy="9874250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ржуков Максим Валентинович" initials="КМВ" lastIdx="0" clrIdx="0">
    <p:extLst>
      <p:ext uri="{19B8F6BF-5375-455C-9EA6-DF929625EA0E}">
        <p15:presenceInfo xmlns:p15="http://schemas.microsoft.com/office/powerpoint/2012/main" userId="S-1-5-21-253188897-1970874540-313593124-1143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E64"/>
    <a:srgbClr val="21FF85"/>
    <a:srgbClr val="002060"/>
    <a:srgbClr val="00458E"/>
    <a:srgbClr val="007614"/>
    <a:srgbClr val="9BE5FF"/>
    <a:srgbClr val="8A0000"/>
    <a:srgbClr val="89C5FF"/>
    <a:srgbClr val="DA252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20" autoAdjust="0"/>
    <p:restoredTop sz="90130" autoAdjust="0"/>
  </p:normalViewPr>
  <p:slideViewPr>
    <p:cSldViewPr>
      <p:cViewPr varScale="1">
        <p:scale>
          <a:sx n="78" d="100"/>
          <a:sy n="78" d="100"/>
        </p:scale>
        <p:origin x="15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2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1B0E-8B28-4BCC-956C-0705585FD446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77277-06DD-4209-84F9-80640C287E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7149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45183" cy="49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88" tIns="45543" rIns="91088" bIns="4554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910" y="2"/>
            <a:ext cx="2945183" cy="49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88" tIns="45543" rIns="91088" bIns="4554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38188"/>
            <a:ext cx="4938713" cy="3703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296" y="4690900"/>
            <a:ext cx="5439088" cy="444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88" tIns="45543" rIns="91088" bIns="455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8646"/>
            <a:ext cx="2945183" cy="49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88" tIns="45543" rIns="91088" bIns="4554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910" y="9378646"/>
            <a:ext cx="2945183" cy="49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88" tIns="45543" rIns="91088" bIns="4554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AEEDEAB-03CC-4BD0-AF78-B4EAFA7C24D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11046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30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5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5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61071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61071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5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68313" y="765175"/>
            <a:ext cx="8229600" cy="5616575"/>
          </a:xfr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5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A6298-F04C-4E1A-AAE3-374E015070A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18E75-8958-4FC0-ACBB-8DFCC7B53E3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1A0A7-FFDD-4224-A5B7-F63AD7EC602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91EBD-D281-427E-BE0B-3560F97279A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9066D-7556-4C86-A621-6CB09D625F7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95487-8104-4A9A-AC52-03B3D5EA058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E5360-DA28-427D-8AA8-6509112B612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5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6F9784-E48B-4E61-848A-4529F408FC2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D74C5-10FD-4DB2-961D-B05AE59D6D0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5B9E7-E0FC-4B61-9714-B659013D96B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D869C-F376-4E6A-A18E-B69ADA4B7EA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5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8313" y="765175"/>
            <a:ext cx="4038600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59313" y="765175"/>
            <a:ext cx="4038600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6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8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4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3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6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6" name="Rectangle 11"/>
          <p:cNvSpPr txBox="1"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765175"/>
            <a:ext cx="822960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5475" y="6524625"/>
            <a:ext cx="2133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#</a:t>
            </a:r>
            <a:endParaRPr lang="ru-RU" dirty="0"/>
          </a:p>
        </p:txBody>
      </p:sp>
      <p:sp>
        <p:nvSpPr>
          <p:cNvPr id="1035" name="Rectangle 11"/>
          <p:cNvSpPr txBox="1"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468313" y="6524625"/>
            <a:ext cx="56880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70000"/>
              </a:lnSpc>
              <a:spcBef>
                <a:spcPct val="50000"/>
              </a:spcBef>
              <a:defRPr sz="12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 flipV="1">
            <a:off x="0" y="701675"/>
            <a:ext cx="9144000" cy="0"/>
          </a:xfrm>
          <a:prstGeom prst="line">
            <a:avLst/>
          </a:prstGeom>
          <a:noFill/>
          <a:ln w="28575">
            <a:solidFill>
              <a:srgbClr val="3C227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 dirty="0"/>
          </a:p>
        </p:txBody>
      </p:sp>
      <p:sp>
        <p:nvSpPr>
          <p:cNvPr id="1031" name="Rectangle 10"/>
          <p:cNvSpPr>
            <a:spLocks noChangeArrowheads="1"/>
          </p:cNvSpPr>
          <p:nvPr userDrawn="1"/>
        </p:nvSpPr>
        <p:spPr bwMode="auto">
          <a:xfrm>
            <a:off x="436563" y="3175"/>
            <a:ext cx="463550" cy="873125"/>
          </a:xfrm>
          <a:prstGeom prst="rect">
            <a:avLst/>
          </a:prstGeom>
          <a:solidFill>
            <a:srgbClr val="3C2277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 dirty="0"/>
          </a:p>
        </p:txBody>
      </p:sp>
      <p:pic>
        <p:nvPicPr>
          <p:cNvPr id="3080" name="Picture 11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75" y="360363"/>
            <a:ext cx="3127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Line 12"/>
          <p:cNvSpPr>
            <a:spLocks noChangeShapeType="1"/>
          </p:cNvSpPr>
          <p:nvPr userDrawn="1"/>
        </p:nvSpPr>
        <p:spPr bwMode="auto">
          <a:xfrm flipV="1">
            <a:off x="9525" y="6361113"/>
            <a:ext cx="9144000" cy="0"/>
          </a:xfrm>
          <a:prstGeom prst="line">
            <a:avLst/>
          </a:prstGeom>
          <a:noFill/>
          <a:ln w="28575">
            <a:solidFill>
              <a:srgbClr val="3C227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260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260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pPr>
              <a:defRPr/>
            </a:pPr>
            <a:fld id="{15E70039-605D-4A2F-ADEB-D1520D209B4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Line 6"/>
          <p:cNvSpPr>
            <a:spLocks noChangeShapeType="1"/>
          </p:cNvSpPr>
          <p:nvPr/>
        </p:nvSpPr>
        <p:spPr bwMode="auto">
          <a:xfrm>
            <a:off x="3074988" y="4762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5124" name="Line 7"/>
          <p:cNvSpPr>
            <a:spLocks noChangeShapeType="1"/>
          </p:cNvSpPr>
          <p:nvPr/>
        </p:nvSpPr>
        <p:spPr bwMode="auto">
          <a:xfrm>
            <a:off x="4941888" y="4762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5125" name="Text Box 17"/>
          <p:cNvSpPr txBox="1">
            <a:spLocks noChangeArrowheads="1"/>
          </p:cNvSpPr>
          <p:nvPr/>
        </p:nvSpPr>
        <p:spPr bwMode="auto">
          <a:xfrm>
            <a:off x="-2232" y="6497051"/>
            <a:ext cx="8066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sz="1400" b="1" dirty="0">
                <a:solidFill>
                  <a:srgbClr val="002060"/>
                </a:solidFill>
              </a:rPr>
              <a:t>2019 г.</a:t>
            </a:r>
          </a:p>
        </p:txBody>
      </p:sp>
      <p:pic>
        <p:nvPicPr>
          <p:cNvPr id="5126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700" y="2058988"/>
            <a:ext cx="1400175" cy="201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689069" y="2253924"/>
            <a:ext cx="6336258" cy="21544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ПРЕЗЕНТАЦИЯ КОМПАНИИ ООО «Инновационный центр «КАМАЗ»</a:t>
            </a:r>
          </a:p>
          <a:p>
            <a:endParaRPr lang="en-US" sz="2800" b="1" dirty="0">
              <a:solidFill>
                <a:srgbClr val="002060"/>
              </a:solidFill>
              <a:latin typeface="Bookman Old Style" pitchFamily="18" charset="0"/>
            </a:endParaRPr>
          </a:p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Проектный офис в </a:t>
            </a:r>
            <a:r>
              <a:rPr lang="ru-RU" sz="2800" b="1" dirty="0" err="1">
                <a:solidFill>
                  <a:srgbClr val="002060"/>
                </a:solidFill>
                <a:latin typeface="Bookman Old Style" pitchFamily="18" charset="0"/>
              </a:rPr>
              <a:t>Сколково</a:t>
            </a:r>
            <a:endParaRPr lang="ru-RU" sz="28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447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8243888" y="6524625"/>
            <a:ext cx="7921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ru-RU" sz="1200" b="1" dirty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5123" name="Line 6"/>
          <p:cNvSpPr>
            <a:spLocks noChangeShapeType="1"/>
          </p:cNvSpPr>
          <p:nvPr/>
        </p:nvSpPr>
        <p:spPr bwMode="auto">
          <a:xfrm>
            <a:off x="3074988" y="4762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5124" name="Line 7"/>
          <p:cNvSpPr>
            <a:spLocks noChangeShapeType="1"/>
          </p:cNvSpPr>
          <p:nvPr/>
        </p:nvSpPr>
        <p:spPr bwMode="auto">
          <a:xfrm>
            <a:off x="4941888" y="4762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5125" name="Text Box 17"/>
          <p:cNvSpPr txBox="1">
            <a:spLocks noChangeArrowheads="1"/>
          </p:cNvSpPr>
          <p:nvPr/>
        </p:nvSpPr>
        <p:spPr bwMode="auto">
          <a:xfrm>
            <a:off x="-2232" y="6497051"/>
            <a:ext cx="8066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sz="1400" b="1" dirty="0">
                <a:solidFill>
                  <a:srgbClr val="002060"/>
                </a:solidFill>
              </a:rPr>
              <a:t>2019 г.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259632" y="980728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Актуальные работы: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85159" y="2078668"/>
            <a:ext cx="7854810" cy="15388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rgbClr val="002060"/>
                </a:solidFill>
                <a:latin typeface="Bookman Old Style" pitchFamily="18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автопилотного тс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систем от помощи водителя до автопилота 5го уровня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систем построения 3</a:t>
            </a:r>
            <a:r>
              <a:rPr lang="en-US" sz="2000" dirty="0"/>
              <a:t>D </a:t>
            </a:r>
            <a:r>
              <a:rPr lang="ru-RU" sz="2000" dirty="0"/>
              <a:t>карт</a:t>
            </a: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</a:t>
            </a:r>
            <a:r>
              <a:rPr lang="en-US" sz="2000" dirty="0"/>
              <a:t> </a:t>
            </a:r>
            <a:r>
              <a:rPr lang="ru-RU" sz="2000" dirty="0"/>
              <a:t>виртуального полигона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F3D07D-0473-4583-A759-B2903424E79C}" type="slidenum">
              <a:rPr lang="en-US"/>
              <a:t>10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86" y="4357568"/>
            <a:ext cx="2971797" cy="15811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959" y="3735957"/>
            <a:ext cx="2848888" cy="14700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" y="4437112"/>
            <a:ext cx="2557967" cy="15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4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5E7131-5C9D-4BCC-B26F-7314DE9A4955}" type="slidenum">
              <a:rPr lang="en-US"/>
              <a:t>11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23928" y="2636912"/>
            <a:ext cx="48338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Чем мы занимаемся и предстоит заниматься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132856"/>
            <a:ext cx="2232248" cy="1782364"/>
          </a:xfrm>
          <a:prstGeom prst="rect">
            <a:avLst/>
          </a:prstGeom>
        </p:spPr>
      </p:pic>
      <p:sp>
        <p:nvSpPr>
          <p:cNvPr id="6" name="Text Box 15">
            <a:extLst>
              <a:ext uri="{FF2B5EF4-FFF2-40B4-BE49-F238E27FC236}">
                <a16:creationId xmlns:a16="http://schemas.microsoft.com/office/drawing/2014/main" id="{F95B279B-6152-40CF-AB11-251EC0D7F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8B0E06-B0D1-4F56-9892-F4ABA5DF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8050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AF1867-BA51-4232-91CB-95DC3F94DE34}" type="slidenum">
              <a:rPr lang="en-US"/>
              <a:t>12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91680" y="908720"/>
            <a:ext cx="61748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Распознавание и детектирование с видеопотока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80928"/>
            <a:ext cx="5313289" cy="292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0" t="4075" r="18242" b="19859"/>
          <a:stretch/>
        </p:blipFill>
        <p:spPr>
          <a:xfrm>
            <a:off x="179512" y="2492896"/>
            <a:ext cx="2562666" cy="3500226"/>
          </a:xfrm>
          <a:prstGeom prst="rect">
            <a:avLst/>
          </a:prstGeom>
        </p:spPr>
      </p:pic>
      <p:sp>
        <p:nvSpPr>
          <p:cNvPr id="7" name="Text Box 15">
            <a:extLst>
              <a:ext uri="{FF2B5EF4-FFF2-40B4-BE49-F238E27FC236}">
                <a16:creationId xmlns:a16="http://schemas.microsoft.com/office/drawing/2014/main" id="{B731F9C9-8292-429A-B175-57538999A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8287012-5149-4CAD-8022-1046843F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794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9A9E88-911C-42F7-9D5D-6EA25077ED41}" type="slidenum">
              <a:rPr lang="en-US" dirty="0"/>
              <a:t>13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79712" y="980728"/>
            <a:ext cx="5310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Распознавание </a:t>
            </a:r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</a:rPr>
              <a:t>c </a:t>
            </a:r>
            <a:r>
              <a:rPr lang="ru-RU" sz="2800" b="1" dirty="0" err="1">
                <a:solidFill>
                  <a:srgbClr val="002060"/>
                </a:solidFill>
                <a:latin typeface="Bookman Old Style" pitchFamily="18" charset="0"/>
              </a:rPr>
              <a:t>лидаров</a:t>
            </a:r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33600" r="16527" b="10401"/>
          <a:stretch/>
        </p:blipFill>
        <p:spPr>
          <a:xfrm>
            <a:off x="467544" y="1916832"/>
            <a:ext cx="8300722" cy="3816424"/>
          </a:xfrm>
          <a:prstGeom prst="rect">
            <a:avLst/>
          </a:prstGeom>
        </p:spPr>
      </p:pic>
      <p:sp>
        <p:nvSpPr>
          <p:cNvPr id="6" name="Text Box 15">
            <a:extLst>
              <a:ext uri="{FF2B5EF4-FFF2-40B4-BE49-F238E27FC236}">
                <a16:creationId xmlns:a16="http://schemas.microsoft.com/office/drawing/2014/main" id="{834A322D-60B6-4E2E-88AF-027E018BC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8E4918-9247-4033-8A9A-4DABBBAF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566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BACE3E-0C2B-41CD-9D57-CE235C682A70}" type="slidenum">
              <a:rPr lang="ru-RU" smtClean="0"/>
              <a:t>14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79712" y="908720"/>
            <a:ext cx="5310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Построение </a:t>
            </a:r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</a:rPr>
              <a:t>3D </a:t>
            </a:r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карт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4662640" cy="20801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284984"/>
            <a:ext cx="4828028" cy="2715766"/>
          </a:xfrm>
          <a:prstGeom prst="rect">
            <a:avLst/>
          </a:prstGeom>
        </p:spPr>
      </p:pic>
      <p:sp>
        <p:nvSpPr>
          <p:cNvPr id="8" name="Text Box 15">
            <a:extLst>
              <a:ext uri="{FF2B5EF4-FFF2-40B4-BE49-F238E27FC236}">
                <a16:creationId xmlns:a16="http://schemas.microsoft.com/office/drawing/2014/main" id="{C47BFAB0-0077-47A2-B6E2-7A2BB5063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A0457E4-30C6-43BC-9C47-EAB4DC6D0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241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A7D68-BF88-4CDA-95E7-37DB58B21321}" type="slidenum">
              <a:rPr lang="en-US"/>
              <a:t>15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51720" y="908720"/>
            <a:ext cx="53107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Разработка системы управления агрегатами </a:t>
            </a:r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</a:rPr>
              <a:t>Toyota Prius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4" y="2420888"/>
            <a:ext cx="3075032" cy="360574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708920"/>
            <a:ext cx="4428904" cy="2800315"/>
          </a:xfrm>
          <a:prstGeom prst="rect">
            <a:avLst/>
          </a:prstGeom>
        </p:spPr>
      </p:pic>
      <p:sp>
        <p:nvSpPr>
          <p:cNvPr id="18" name="Стрелка вправо 17"/>
          <p:cNvSpPr/>
          <p:nvPr/>
        </p:nvSpPr>
        <p:spPr>
          <a:xfrm rot="2605897">
            <a:off x="6835967" y="4106213"/>
            <a:ext cx="115212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 rot="18758132">
            <a:off x="6821699" y="3343076"/>
            <a:ext cx="115212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>
            <a:off x="6876256" y="3717032"/>
            <a:ext cx="115212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C39B9E59-B84B-423C-B165-0D0951829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FCF30F9-EACE-44EA-9AD1-6AD65404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9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9F17D-8DC5-4D8C-AB26-C236C294C294}" type="slidenum">
              <a:rPr lang="ru-RU" smtClean="0"/>
              <a:t>16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07704" y="1052736"/>
            <a:ext cx="58326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Построение маршрутов</a:t>
            </a:r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и траекторий движения тс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47928"/>
            <a:ext cx="3600400" cy="310017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07" y="2647927"/>
            <a:ext cx="3591555" cy="3100173"/>
          </a:xfrm>
          <a:prstGeom prst="rect">
            <a:avLst/>
          </a:prstGeom>
        </p:spPr>
      </p:pic>
      <p:sp>
        <p:nvSpPr>
          <p:cNvPr id="6" name="Text Box 15">
            <a:extLst>
              <a:ext uri="{FF2B5EF4-FFF2-40B4-BE49-F238E27FC236}">
                <a16:creationId xmlns:a16="http://schemas.microsoft.com/office/drawing/2014/main" id="{C553D258-E07E-4D2E-BA55-0815BD1FD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235265-FF90-4219-A168-570BF6DE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7715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16068B-4EAF-46DC-8AD2-823C18C23657}" type="slidenum">
              <a:rPr lang="en-US"/>
              <a:t>17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15616" y="836712"/>
            <a:ext cx="74168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Создание систем помощи водителю от железа до системы управления верхнего уровня и интеграции в грузовые автомобили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80928"/>
            <a:ext cx="5888654" cy="3312368"/>
          </a:xfrm>
          <a:prstGeom prst="rect">
            <a:avLst/>
          </a:prstGeom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DD58CE74-3E1E-4001-A2AB-5EB688181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C8523CC-49FF-4C8F-9D77-D20CD6917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4186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6582F1-C6D5-46D4-8448-5C6FFFCD85AC}" type="slidenum">
              <a:rPr lang="en-US"/>
              <a:t>18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908720"/>
            <a:ext cx="80648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Моделирование системы для проверки алгоритмов беспилотного транспорта и систем помощи водителю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11065" r="19676" b="10094"/>
          <a:stretch/>
        </p:blipFill>
        <p:spPr>
          <a:xfrm>
            <a:off x="5148064" y="2708920"/>
            <a:ext cx="3831584" cy="30333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30359"/>
            <a:ext cx="4896544" cy="2911898"/>
          </a:xfrm>
          <a:prstGeom prst="rect">
            <a:avLst/>
          </a:prstGeom>
        </p:spPr>
      </p:pic>
      <p:sp>
        <p:nvSpPr>
          <p:cNvPr id="8" name="Text Box 15">
            <a:extLst>
              <a:ext uri="{FF2B5EF4-FFF2-40B4-BE49-F238E27FC236}">
                <a16:creationId xmlns:a16="http://schemas.microsoft.com/office/drawing/2014/main" id="{E1F523C8-77AF-4BC6-93FA-973036064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0BA392D-86CD-40C0-A0EC-6320F815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303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qrcoder.ru/code/?https%3A%2F%2Fickamaz.ru%2F&amp;10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1" y="853000"/>
            <a:ext cx="4985204" cy="498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2F9BAE-242C-4763-9BDB-CE14558F9771}" type="slidenum">
              <a:rPr lang="en-US" smtClean="0"/>
              <a:t>19</a:t>
            </a:fld>
            <a:endParaRPr lang="ru-RU" dirty="0"/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187624" y="836712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Контакты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807346" y="1518080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</a:rPr>
              <a:t>ickamaz.ru</a:t>
            </a:r>
            <a:endParaRPr lang="ru-RU" sz="28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042988" y="5329579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endParaRPr lang="ru-RU" sz="28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563888" y="5407317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</a:rPr>
              <a:t>korzhukovmv@kamaz.ru</a:t>
            </a:r>
            <a:endParaRPr lang="ru-RU" sz="28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532692" y="4752843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+7(926)366-38-67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707904" y="4061548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Коржуков Максим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629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207552" y="6313466"/>
            <a:ext cx="2462981" cy="278811"/>
          </a:xfrm>
          <a:prstGeom prst="rect">
            <a:avLst/>
          </a:prstGeom>
          <a:noFill/>
          <a:ln>
            <a:noFill/>
          </a:ln>
        </p:spPr>
        <p:txBody>
          <a:bodyPr wrap="square" lIns="80154" tIns="40077" rIns="80154" bIns="40077" rtlCol="0">
            <a:spAutoFit/>
          </a:bodyPr>
          <a:lstStyle/>
          <a:p>
            <a:pPr algn="r"/>
            <a:r>
              <a:rPr lang="ru-RU" sz="1286" b="1" dirty="0">
                <a:noFill/>
                <a:cs typeface="Arial" charset="0"/>
              </a:rPr>
              <a:t>квартал / год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563888" y="2780928"/>
            <a:ext cx="6336258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Служба автономных автомобилей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-2232" y="6497051"/>
            <a:ext cx="8066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sz="1400" b="1" dirty="0">
                <a:solidFill>
                  <a:srgbClr val="002060"/>
                </a:solidFill>
              </a:rPr>
              <a:t>2019 г.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BBA81-5680-4488-A5B1-C7EE7797B255}" type="slidenum">
              <a:rPr lang="en-US" smtClean="0"/>
              <a:t>2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r="9221"/>
          <a:stretch/>
        </p:blipFill>
        <p:spPr>
          <a:xfrm>
            <a:off x="971600" y="1772816"/>
            <a:ext cx="2822261" cy="27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A040DE-E30E-49E4-9ADE-2CA61806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96787"/>
            <a:ext cx="1374536" cy="137453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4BE320-4D05-47D7-B942-D078497ACC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C0547C-D882-45A4-AEFE-32119B401F72}" type="slidenum">
              <a:rPr lang="ru-RU" smtClean="0"/>
              <a:t>20</a:t>
            </a:fld>
            <a:endParaRPr lang="ru-RU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17B97DCE-2449-4651-A76F-54AB5957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22" y="2884055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Об автономном вождении </a:t>
            </a:r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</a:rPr>
              <a:t>…</a:t>
            </a:r>
            <a:endParaRPr lang="ru-RU" sz="28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2114A744-0065-4E53-A51E-F73877978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9C2492E-62E0-421F-8EFA-23C353A3A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656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674EE4D-EBBB-4DD1-8D95-3A3A38B17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06923"/>
              </p:ext>
            </p:extLst>
          </p:nvPr>
        </p:nvGraphicFramePr>
        <p:xfrm>
          <a:off x="467543" y="1433715"/>
          <a:ext cx="8208913" cy="4883905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552156">
                  <a:extLst>
                    <a:ext uri="{9D8B030D-6E8A-4147-A177-3AD203B41FA5}">
                      <a16:colId xmlns:a16="http://schemas.microsoft.com/office/drawing/2014/main" val="264843882"/>
                    </a:ext>
                  </a:extLst>
                </a:gridCol>
                <a:gridCol w="1465175">
                  <a:extLst>
                    <a:ext uri="{9D8B030D-6E8A-4147-A177-3AD203B41FA5}">
                      <a16:colId xmlns:a16="http://schemas.microsoft.com/office/drawing/2014/main" val="1480930148"/>
                    </a:ext>
                  </a:extLst>
                </a:gridCol>
                <a:gridCol w="6191582">
                  <a:extLst>
                    <a:ext uri="{9D8B030D-6E8A-4147-A177-3AD203B41FA5}">
                      <a16:colId xmlns:a16="http://schemas.microsoft.com/office/drawing/2014/main" val="3216210158"/>
                    </a:ext>
                  </a:extLst>
                </a:gridCol>
              </a:tblGrid>
              <a:tr h="7227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автоматизации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 управление человеком, даже при повышенном уровне систем предупреждения или вмешательства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5526176"/>
                  </a:ext>
                </a:extLst>
              </a:tr>
              <a:tr h="748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Помощь водителя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Специфический режим управления системой помощи водителю или управления или ускорения/замедления с использованием информации об условиях вождения с ожиданием, что водитель-человек выполняет весь остающийся аспект задачи динамического управления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4777319"/>
                  </a:ext>
                </a:extLst>
              </a:tr>
              <a:tr h="1025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Частичная автоматизация</a:t>
                      </a:r>
                      <a:endParaRPr lang="ru-RU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Специфический режим управления системой помощи водителю или управления или ускорения/замедления с использованием информации об условиях вождения с ожиданием, что водитель-человек выполняет весь остающийся аспект задачи динамического управления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3540476"/>
                  </a:ext>
                </a:extLst>
              </a:tr>
              <a:tr h="187085">
                <a:tc gridSpan="3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Автоматизированная система управления (“система”) контролирует условия управления т/с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280531"/>
                  </a:ext>
                </a:extLst>
              </a:tr>
              <a:tr h="699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Условная автоматизация </a:t>
                      </a:r>
                      <a:endParaRPr lang="ru-RU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Специфический режим управления автоматизированной системой управления всех аспектов с ожиданием того, что водитель человек соответствующим образом отреагирует на просьбу вмешаться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4942976"/>
                  </a:ext>
                </a:extLst>
              </a:tr>
              <a:tr h="8224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автоматизация</a:t>
                      </a:r>
                      <a:endParaRPr lang="ru-RU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Специфический режим управления автоматизированной системой управления всех аспектов, даже если водитель-человек соответствующим образом не реагирует на просьбу вмешаться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087357"/>
                  </a:ext>
                </a:extLst>
              </a:tr>
              <a:tr h="547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Полная автоматизация</a:t>
                      </a:r>
                      <a:endParaRPr lang="ru-RU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 работа автоматизированной системы управления при любых условиях вождения, которые может контролировать водитель-человек.</a:t>
                      </a:r>
                      <a:endParaRPr lang="ru-RU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ourier New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9970899"/>
                  </a:ext>
                </a:extLst>
              </a:tr>
            </a:tbl>
          </a:graphicData>
        </a:graphic>
      </p:graphicFrame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7F5EA62D-38E6-4FF5-81B2-0ED97121F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75475" y="6524625"/>
            <a:ext cx="2133600" cy="333375"/>
          </a:xfrm>
        </p:spPr>
        <p:txBody>
          <a:bodyPr/>
          <a:lstStyle/>
          <a:p>
            <a:pPr>
              <a:defRPr/>
            </a:pPr>
            <a:fld id="{A3C0547C-D882-45A4-AEFE-32119B401F72}" type="slidenum">
              <a:rPr lang="ru-RU" smtClean="0"/>
              <a:t>21</a:t>
            </a:fld>
            <a:endParaRPr lang="ru-RU" dirty="0"/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0D84F02E-9000-4437-8559-0B0F999D7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4DB480-79E1-474D-A86D-156705B09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36ADFF6-1C76-4A1F-922B-3C2FB8941617}"/>
              </a:ext>
            </a:extLst>
          </p:cNvPr>
          <p:cNvSpPr/>
          <p:nvPr/>
        </p:nvSpPr>
        <p:spPr>
          <a:xfrm>
            <a:off x="578342" y="628941"/>
            <a:ext cx="80981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Bookman Old Style" pitchFamily="18" charset="0"/>
              </a:rPr>
              <a:t>Уровни автономизации управления для автомобилей в мире</a:t>
            </a:r>
          </a:p>
        </p:txBody>
      </p:sp>
    </p:spTree>
    <p:extLst>
      <p:ext uri="{BB962C8B-B14F-4D97-AF65-F5344CB8AC3E}">
        <p14:creationId xmlns:p14="http://schemas.microsoft.com/office/powerpoint/2010/main" val="215604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F32F8E-D253-4B3C-A5A0-7E48E94227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7769FC-97A9-4166-A067-DDAA75945BE9}" type="slidenum">
              <a:rPr lang="en-US"/>
              <a:t>22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08027-DCDE-43C7-8A74-7333AFC3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1" y="980728"/>
            <a:ext cx="8856984" cy="543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5">
            <a:extLst>
              <a:ext uri="{FF2B5EF4-FFF2-40B4-BE49-F238E27FC236}">
                <a16:creationId xmlns:a16="http://schemas.microsoft.com/office/drawing/2014/main" id="{55451E55-D97A-40CF-AD31-4C695BE2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2700A6-7407-420E-B004-3DE3B4E6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51107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6">
            <a:extLst>
              <a:ext uri="{FF2B5EF4-FFF2-40B4-BE49-F238E27FC236}">
                <a16:creationId xmlns:a16="http://schemas.microsoft.com/office/drawing/2014/main" id="{E63B002D-61B7-4B34-A50A-62B28D8D7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8352929" cy="4935822"/>
          </a:xfrm>
          <a:prstGeom prst="rect">
            <a:avLst/>
          </a:prstGeom>
        </p:spPr>
      </p:pic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A563721-B841-4ED8-9104-34FC5C1D0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75475" y="6524625"/>
            <a:ext cx="2133600" cy="333375"/>
          </a:xfrm>
        </p:spPr>
        <p:txBody>
          <a:bodyPr/>
          <a:lstStyle/>
          <a:p>
            <a:pPr>
              <a:defRPr/>
            </a:pPr>
            <a:fld id="{9A7769FC-97A9-4166-A067-DDAA75945BE9}" type="slidenum">
              <a:rPr lang="en-US"/>
              <a:t>23</a:t>
            </a:fld>
            <a:endParaRPr lang="ru-RU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7A6E2DB3-ADD3-42E7-80E8-11B913500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D4CF57-37D3-423A-B4B4-182789A77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B9CA763-D923-4740-BEA9-9668E8E1F58F}"/>
              </a:ext>
            </a:extLst>
          </p:cNvPr>
          <p:cNvSpPr/>
          <p:nvPr/>
        </p:nvSpPr>
        <p:spPr>
          <a:xfrm>
            <a:off x="1052736" y="634010"/>
            <a:ext cx="7038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Комплектование автомобиля дополнительными датчиками</a:t>
            </a:r>
          </a:p>
        </p:txBody>
      </p:sp>
    </p:spTree>
    <p:extLst>
      <p:ext uri="{BB962C8B-B14F-4D97-AF65-F5344CB8AC3E}">
        <p14:creationId xmlns:p14="http://schemas.microsoft.com/office/powerpoint/2010/main" val="1947205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graphicFrame>
        <p:nvGraphicFramePr>
          <p:cNvPr id="28" name="Таблица 27"/>
          <p:cNvGraphicFramePr>
            <a:graphicFrameLocks noGrp="1"/>
          </p:cNvGraphicFramePr>
          <p:nvPr>
            <p:extLst/>
          </p:nvPr>
        </p:nvGraphicFramePr>
        <p:xfrm>
          <a:off x="5158111" y="4246535"/>
          <a:ext cx="3816424" cy="16905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33649">
                  <a:extLst>
                    <a:ext uri="{9D8B030D-6E8A-4147-A177-3AD203B41FA5}">
                      <a16:colId xmlns:a16="http://schemas.microsoft.com/office/drawing/2014/main" val="3077901726"/>
                    </a:ext>
                  </a:extLst>
                </a:gridCol>
                <a:gridCol w="3482775">
                  <a:extLst>
                    <a:ext uri="{9D8B030D-6E8A-4147-A177-3AD203B41FA5}">
                      <a16:colId xmlns:a16="http://schemas.microsoft.com/office/drawing/2014/main" val="1556567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80340" marR="180340" indent="5403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00DE64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80340" indent="54038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Радар дальнего действия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2856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340" marR="180340" indent="5403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80340" indent="54038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Радар ближнего действия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9103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340" marR="180340" indent="5403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80340" indent="54038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Стереопара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3701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340" marR="180340" indent="5403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80340" indent="54038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Камера </a:t>
                      </a:r>
                      <a:r>
                        <a:rPr lang="en-US" sz="1400" dirty="0">
                          <a:effectLst/>
                        </a:rPr>
                        <a:t>129°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0350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340" marR="180340" indent="5403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80340" indent="54038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Камера </a:t>
                      </a:r>
                      <a:r>
                        <a:rPr lang="en-US" sz="1400" dirty="0">
                          <a:effectLst/>
                        </a:rPr>
                        <a:t>60°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9133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340" marR="180340" indent="54038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180340" indent="54038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</a:rPr>
                        <a:t>Лидар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440402"/>
                  </a:ext>
                </a:extLst>
              </a:tr>
            </a:tbl>
          </a:graphicData>
        </a:graphic>
      </p:graphicFrame>
      <p:sp>
        <p:nvSpPr>
          <p:cNvPr id="29" name="Равнобедренный треугольник 28"/>
          <p:cNvSpPr/>
          <p:nvPr/>
        </p:nvSpPr>
        <p:spPr>
          <a:xfrm>
            <a:off x="3571659" y="3484266"/>
            <a:ext cx="68262" cy="16192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30" name="Равнобедренный треугольник 29"/>
          <p:cNvSpPr/>
          <p:nvPr/>
        </p:nvSpPr>
        <p:spPr>
          <a:xfrm>
            <a:off x="3497046" y="4246266"/>
            <a:ext cx="182563" cy="16192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31" name="Равнобедренный треугольник 30"/>
          <p:cNvSpPr/>
          <p:nvPr/>
        </p:nvSpPr>
        <p:spPr>
          <a:xfrm>
            <a:off x="3531971" y="4719341"/>
            <a:ext cx="152400" cy="161925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32" name="Равнобедренный треугольник 31"/>
          <p:cNvSpPr/>
          <p:nvPr/>
        </p:nvSpPr>
        <p:spPr>
          <a:xfrm>
            <a:off x="3373221" y="5076528"/>
            <a:ext cx="436563" cy="101600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3538321" y="5382916"/>
            <a:ext cx="142875" cy="1428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34" name="Равнобедренный треугольник 33"/>
          <p:cNvSpPr/>
          <p:nvPr/>
        </p:nvSpPr>
        <p:spPr>
          <a:xfrm>
            <a:off x="3346234" y="3823991"/>
            <a:ext cx="509587" cy="74612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t="4469" r="34142" b="18272"/>
          <a:stretch/>
        </p:blipFill>
        <p:spPr>
          <a:xfrm>
            <a:off x="5477347" y="827110"/>
            <a:ext cx="3177953" cy="317795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8001" r="23225" b="3800"/>
          <a:stretch/>
        </p:blipFill>
        <p:spPr>
          <a:xfrm>
            <a:off x="359222" y="1484784"/>
            <a:ext cx="4608512" cy="4536504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A27D19-6E7E-421A-BA16-69AD43BAFBB8}" type="slidenum">
              <a:rPr lang="en-US"/>
              <a:t>24</a:t>
            </a:fld>
            <a:endParaRPr lang="ru-RU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827584" y="956631"/>
            <a:ext cx="425851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Зоны покрытия датчиков зрения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2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8243888" y="6524625"/>
            <a:ext cx="7921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endParaRPr lang="ru-RU" sz="1200" b="1" dirty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5123" name="Line 6"/>
          <p:cNvSpPr>
            <a:spLocks noChangeShapeType="1"/>
          </p:cNvSpPr>
          <p:nvPr/>
        </p:nvSpPr>
        <p:spPr bwMode="auto">
          <a:xfrm>
            <a:off x="3074988" y="4762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5124" name="Line 7"/>
          <p:cNvSpPr>
            <a:spLocks noChangeShapeType="1"/>
          </p:cNvSpPr>
          <p:nvPr/>
        </p:nvSpPr>
        <p:spPr bwMode="auto">
          <a:xfrm>
            <a:off x="4941888" y="47625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5125" name="Text Box 17"/>
          <p:cNvSpPr txBox="1">
            <a:spLocks noChangeArrowheads="1"/>
          </p:cNvSpPr>
          <p:nvPr/>
        </p:nvSpPr>
        <p:spPr bwMode="auto">
          <a:xfrm>
            <a:off x="-2232" y="6497051"/>
            <a:ext cx="8066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sz="1400" b="1" dirty="0">
                <a:solidFill>
                  <a:srgbClr val="002060"/>
                </a:solidFill>
              </a:rPr>
              <a:t>2019 г.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073191" y="882787"/>
            <a:ext cx="7278746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Задачи, решаемые компьютерным зрением: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79403" y="1916502"/>
            <a:ext cx="7854810" cy="27699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rgbClr val="002060"/>
                </a:solidFill>
                <a:latin typeface="Bookman Old Style" pitchFamily="18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 err="1"/>
              <a:t>Распознование</a:t>
            </a:r>
            <a:r>
              <a:rPr lang="ru-RU" sz="2000" dirty="0"/>
              <a:t> препятствий, знаков, светофоров, пешеходов, других тс, разметки</a:t>
            </a:r>
            <a:r>
              <a:rPr lang="en-US" sz="2000" dirty="0"/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Построение</a:t>
            </a:r>
            <a:r>
              <a:rPr lang="en-US" sz="2000" dirty="0"/>
              <a:t> </a:t>
            </a:r>
            <a:r>
              <a:rPr lang="ru-RU" sz="2000" dirty="0"/>
              <a:t>3</a:t>
            </a:r>
            <a:r>
              <a:rPr lang="en-US" sz="2000" dirty="0"/>
              <a:t>d</a:t>
            </a:r>
            <a:r>
              <a:rPr lang="ru-RU" sz="2000" dirty="0"/>
              <a:t> карт, навигация по ним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Трекинг объектов, предсказание последующего положения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/>
              <a:t>Прикладные задачи (распознавание усталости водителя, свободное парковочное место, и т.д.)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F3D07D-0473-4583-A759-B2903424E79C}" type="slidenum">
              <a:rPr lang="en-US"/>
              <a:t>25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E8F881-8B6B-40EC-B8E9-A2B2DF065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7" y="4149078"/>
            <a:ext cx="2952328" cy="20428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9F1258-3DCA-465F-8ED3-5E11A96EFF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58709"/>
            <a:ext cx="3597531" cy="20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7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97F8A5DB-101D-4C50-A297-441E958E8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2708920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</a:rPr>
              <a:t>Some words about OpenCV</a:t>
            </a:r>
            <a:endParaRPr lang="ru-RU" sz="28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3E1796-3A61-49B8-9F97-BC733B7DDC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0"/>
          <a:stretch/>
        </p:blipFill>
        <p:spPr>
          <a:xfrm>
            <a:off x="1021930" y="2168859"/>
            <a:ext cx="1608923" cy="1511007"/>
          </a:xfrm>
          <a:prstGeom prst="rect">
            <a:avLst/>
          </a:prstGeom>
        </p:spPr>
      </p:pic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3D81E6DA-5F65-47FF-90A8-5E567CAB70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75475" y="6524625"/>
            <a:ext cx="2133600" cy="333375"/>
          </a:xfrm>
        </p:spPr>
        <p:txBody>
          <a:bodyPr/>
          <a:lstStyle/>
          <a:p>
            <a:pPr>
              <a:defRPr/>
            </a:pPr>
            <a:fld id="{9A7769FC-97A9-4166-A067-DDAA75945BE9}" type="slidenum">
              <a:rPr lang="en-US"/>
              <a:t>26</a:t>
            </a:fld>
            <a:endParaRPr lang="ru-RU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BE4D0372-46AC-4C3E-B38D-491AA4060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95D6A9B-F9B8-4E40-9829-FFC796D5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38688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AF24B7-9121-401F-AD6A-B8DB803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6"/>
          <a:stretch/>
        </p:blipFill>
        <p:spPr>
          <a:xfrm>
            <a:off x="1259632" y="4584901"/>
            <a:ext cx="3567224" cy="1576630"/>
          </a:xfrm>
          <a:prstGeom prst="rect">
            <a:avLst/>
          </a:prstGeom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98E3A66-AEF1-44CA-AFA8-B131DD7AD2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75475" y="6524625"/>
            <a:ext cx="2133600" cy="333375"/>
          </a:xfrm>
        </p:spPr>
        <p:txBody>
          <a:bodyPr/>
          <a:lstStyle/>
          <a:p>
            <a:pPr>
              <a:defRPr/>
            </a:pPr>
            <a:fld id="{9A7769FC-97A9-4166-A067-DDAA75945BE9}" type="slidenum">
              <a:rPr lang="en-US"/>
              <a:t>27</a:t>
            </a:fld>
            <a:endParaRPr lang="ru-RU" dirty="0"/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692DEB0A-F487-4F55-80B2-B6E283F2F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5E330CA-6367-448A-8D38-A6A43DE4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3A18F6-13CA-4E23-B804-5554A73E0380}"/>
              </a:ext>
            </a:extLst>
          </p:cNvPr>
          <p:cNvSpPr/>
          <p:nvPr/>
        </p:nvSpPr>
        <p:spPr>
          <a:xfrm>
            <a:off x="315947" y="1484784"/>
            <a:ext cx="8784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OpenCV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(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Open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Source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Computer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Vision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Library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) 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	</a:t>
            </a:r>
          </a:p>
          <a:p>
            <a:pPr algn="just"/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	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выпускается под лицензией BSD и, следовательно, бесплатна как для академического, так и для коммерческого использования. Он имеет интерфейсы C ++,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Python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и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Java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и поддерживает Windows,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Linux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,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Mac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OS,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iOS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и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Android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.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OpenCV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был разработан для вычислительной эффективности и с сильным акцентом на приложениях реального времени. Написанная на оптимизированном C / C ++, библиотека может использовать преимущества многоядерной обработки. Включенный в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OpenCL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,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 CUDA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он может воспользоваться преимуществами аппаратного ускорения базовой гетерогенной вычислительной платформы.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8F72BE-AF07-4B45-80FC-490CE348E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0"/>
          <a:stretch/>
        </p:blipFill>
        <p:spPr>
          <a:xfrm>
            <a:off x="6787535" y="4852224"/>
            <a:ext cx="1498235" cy="1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84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56390C-E42E-47B6-955D-3EDE2C00143E}"/>
              </a:ext>
            </a:extLst>
          </p:cNvPr>
          <p:cNvSpPr/>
          <p:nvPr/>
        </p:nvSpPr>
        <p:spPr>
          <a:xfrm>
            <a:off x="827584" y="980728"/>
            <a:ext cx="74888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b="1" dirty="0">
              <a:solidFill>
                <a:srgbClr val="002060"/>
              </a:solidFill>
              <a:latin typeface="Bookman Old Style" pitchFamily="18" charset="0"/>
            </a:endParaRPr>
          </a:p>
          <a:p>
            <a:pPr algn="just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Принятый по всему миру,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OpenCV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насчитывает более 47 тысяч человек из сообщества пользователей и, по оценкам, количество скачиваний превышает 14 миллионов. Диапазон использования от интерактивного искусства до проверки шахт, сшивания карт в Интернете или с помощью передовой робототехники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23B49C-D57F-4183-976D-2A4EFBD0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48" y="3501008"/>
            <a:ext cx="4472090" cy="25186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CE23DB-F10B-4DFA-9BE4-5BD737BC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0" y="3429000"/>
            <a:ext cx="3527611" cy="2645708"/>
          </a:xfrm>
          <a:prstGeom prst="rect">
            <a:avLst/>
          </a:prstGeom>
        </p:spPr>
      </p:pic>
      <p:sp>
        <p:nvSpPr>
          <p:cNvPr id="14" name="Номер слайда 1">
            <a:extLst>
              <a:ext uri="{FF2B5EF4-FFF2-40B4-BE49-F238E27FC236}">
                <a16:creationId xmlns:a16="http://schemas.microsoft.com/office/drawing/2014/main" id="{AE7A0028-6366-43AA-9347-AD50B2D96707}"/>
              </a:ext>
            </a:extLst>
          </p:cNvPr>
          <p:cNvSpPr txBox="1">
            <a:spLocks/>
          </p:cNvSpPr>
          <p:nvPr/>
        </p:nvSpPr>
        <p:spPr bwMode="auto">
          <a:xfrm>
            <a:off x="6966362" y="6524625"/>
            <a:ext cx="2133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accent2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A7769FC-97A9-4166-A067-DDAA75945BE9}" type="slidenum">
              <a:rPr lang="en-US" smtClean="0"/>
              <a:pPr>
                <a:defRPr/>
              </a:pPr>
              <a:t>28</a:t>
            </a:fld>
            <a:endParaRPr lang="ru-RU" dirty="0"/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9317125B-328C-46C4-AEB2-7D06C7188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9845737-B6BE-4203-9320-A961C42E9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1926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1581E26-7C19-444C-953E-03F50104F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3" y="6699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7C1CEF1A-8B76-49F0-8D26-FBE78E046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02840"/>
              </p:ext>
            </p:extLst>
          </p:nvPr>
        </p:nvGraphicFramePr>
        <p:xfrm>
          <a:off x="468115" y="1340768"/>
          <a:ext cx="8640960" cy="4725136"/>
        </p:xfrm>
        <a:graphic>
          <a:graphicData uri="http://schemas.openxmlformats.org/drawingml/2006/table">
            <a:tbl>
              <a:tblPr/>
              <a:tblGrid>
                <a:gridCol w="8640960">
                  <a:extLst>
                    <a:ext uri="{9D8B030D-6E8A-4147-A177-3AD203B41FA5}">
                      <a16:colId xmlns:a16="http://schemas.microsoft.com/office/drawing/2014/main" val="1366968807"/>
                    </a:ext>
                  </a:extLst>
                </a:gridCol>
              </a:tblGrid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Введение в обработку изображений и </a:t>
                      </a:r>
                      <a:r>
                        <a:rPr lang="ru-RU" b="1" kern="1200" dirty="0" err="1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OpenCV</a:t>
                      </a:r>
                      <a:endParaRPr lang="ru-RU" b="1" kern="1200" dirty="0">
                        <a:solidFill>
                          <a:srgbClr val="002060"/>
                        </a:solidFill>
                        <a:latin typeface="Bookman Old Style" pitchFamily="18" charset="0"/>
                        <a:ea typeface="+mn-ea"/>
                        <a:cs typeface="+mn-cs"/>
                      </a:endParaRP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34572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Отрисовка с помощью </a:t>
                      </a:r>
                      <a:r>
                        <a:rPr lang="en-US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OpenCV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251691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Создание аналога помощника парковки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915861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Основы обработки изображений с камеры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111287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Нахождение разметки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192832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Нахождение фигур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164841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Нахождение знаков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214841"/>
                  </a:ext>
                </a:extLst>
              </a:tr>
              <a:tr h="198763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Нахождение объектов с  помощью классификаторов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615141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kern="1200" dirty="0" err="1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Aruco</a:t>
                      </a:r>
                      <a:r>
                        <a:rPr lang="en-US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 markers + indoor navigation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186640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Фильтр Калмана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636035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Трекинг с помощью фильтра Калмана (на примере GPS, </a:t>
                      </a:r>
                      <a:r>
                        <a:rPr lang="ru-RU" b="1" kern="1200" dirty="0" err="1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OpenCV</a:t>
                      </a: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336565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3d Визуализация с помощью </a:t>
                      </a:r>
                      <a:r>
                        <a:rPr lang="ru-RU" b="1" kern="1200" dirty="0" err="1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OpenCV</a:t>
                      </a:r>
                      <a:endParaRPr lang="ru-RU" b="1" kern="1200" dirty="0">
                        <a:solidFill>
                          <a:srgbClr val="002060"/>
                        </a:solidFill>
                        <a:latin typeface="Bookman Old Style" pitchFamily="18" charset="0"/>
                        <a:ea typeface="+mn-ea"/>
                        <a:cs typeface="+mn-cs"/>
                      </a:endParaRP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51259"/>
                  </a:ext>
                </a:extLst>
              </a:tr>
              <a:tr h="356608">
                <a:tc>
                  <a:txBody>
                    <a:bodyPr/>
                    <a:lstStyle/>
                    <a:p>
                      <a:pPr marL="285750" indent="-285750" algn="just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1" kern="1200" dirty="0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Основы </a:t>
                      </a:r>
                      <a:r>
                        <a:rPr lang="ru-RU" b="1" kern="1200" dirty="0" err="1">
                          <a:solidFill>
                            <a:srgbClr val="002060"/>
                          </a:solidFill>
                          <a:latin typeface="Bookman Old Style" pitchFamily="18" charset="0"/>
                          <a:ea typeface="+mn-ea"/>
                          <a:cs typeface="+mn-cs"/>
                        </a:rPr>
                        <a:t>стереозрения</a:t>
                      </a:r>
                      <a:endParaRPr lang="ru-RU" b="1" kern="1200" dirty="0">
                        <a:solidFill>
                          <a:srgbClr val="002060"/>
                        </a:solidFill>
                        <a:latin typeface="Bookman Old Style" pitchFamily="18" charset="0"/>
                        <a:ea typeface="+mn-ea"/>
                        <a:cs typeface="+mn-cs"/>
                      </a:endParaRPr>
                    </a:p>
                  </a:txBody>
                  <a:tcPr marL="89152" marR="89152" marT="44576" marB="445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493176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7AAF8F2-DA49-4E92-BFD0-B4CFA7567865}"/>
              </a:ext>
            </a:extLst>
          </p:cNvPr>
          <p:cNvSpPr/>
          <p:nvPr/>
        </p:nvSpPr>
        <p:spPr>
          <a:xfrm>
            <a:off x="179512" y="772281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Bookman Old Style" pitchFamily="18" charset="0"/>
              </a:rPr>
              <a:t>План курса по </a:t>
            </a:r>
            <a:r>
              <a:rPr lang="en-US" sz="2400" b="1" dirty="0">
                <a:solidFill>
                  <a:srgbClr val="002060"/>
                </a:solidFill>
                <a:latin typeface="Bookman Old Style" pitchFamily="18" charset="0"/>
              </a:rPr>
              <a:t>OpenCV</a:t>
            </a:r>
            <a:endParaRPr lang="ru-RU" sz="2400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EE420D22-DCBD-4FCF-B37A-143A7B86F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75475" y="6524625"/>
            <a:ext cx="2133600" cy="333375"/>
          </a:xfrm>
        </p:spPr>
        <p:txBody>
          <a:bodyPr/>
          <a:lstStyle/>
          <a:p>
            <a:pPr>
              <a:defRPr/>
            </a:pPr>
            <a:fld id="{9A7769FC-97A9-4166-A067-DDAA75945BE9}" type="slidenum">
              <a:rPr lang="en-US"/>
              <a:t>29</a:t>
            </a:fld>
            <a:endParaRPr lang="ru-RU" dirty="0"/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B18F0A9E-AB30-4E61-9A05-BF13772B8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13E1C4E-7A4F-407C-AF58-930A0B1D0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82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D02AF0-F0A5-4E71-8ECE-E1E89F68E26D}" type="slidenum">
              <a:rPr lang="en-US" smtClean="0"/>
              <a:t>3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44008" y="2780586"/>
            <a:ext cx="3888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Проект </a:t>
            </a:r>
            <a:r>
              <a:rPr lang="ru-RU" sz="2800" b="1" dirty="0" err="1">
                <a:solidFill>
                  <a:srgbClr val="002060"/>
                </a:solidFill>
                <a:latin typeface="Bookman Old Style" pitchFamily="18" charset="0"/>
              </a:rPr>
              <a:t>Авторобот</a:t>
            </a:r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3312368" cy="220449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3379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45376C-7E90-455F-A90B-24195C912AC0}" type="slidenum">
              <a:rPr lang="en-US"/>
              <a:t>30</a:t>
            </a:fld>
            <a:endParaRPr lang="ru-RU" dirty="0"/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050084" y="2785226"/>
            <a:ext cx="633625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Спасибо за внимание!</a:t>
            </a:r>
          </a:p>
        </p:txBody>
      </p:sp>
      <p:pic>
        <p:nvPicPr>
          <p:cNvPr id="1026" name="Picture 2" descr="Следы шин и протектора в вектор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t="59882" r="50091" b="24253"/>
          <a:stretch/>
        </p:blipFill>
        <p:spPr bwMode="auto">
          <a:xfrm>
            <a:off x="1108257" y="2388021"/>
            <a:ext cx="194421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98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55168B-3D88-43FD-B779-36C1FD1D7CF0}" type="slidenum">
              <a:rPr lang="en-US"/>
              <a:t>4</a:t>
            </a:fld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48507"/>
            <a:ext cx="3669149" cy="2446099"/>
          </a:xfrm>
          <a:prstGeom prst="rect">
            <a:avLst/>
          </a:prstGeom>
        </p:spPr>
      </p:pic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5076056" y="1591767"/>
            <a:ext cx="2448272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Проект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Авторобот</a:t>
            </a:r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 КАМАЗ 5350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539552" y="4653136"/>
            <a:ext cx="2448272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Расположение датчиков на КАМАЗе</a:t>
            </a:r>
          </a:p>
        </p:txBody>
      </p:sp>
      <p:pic>
        <p:nvPicPr>
          <p:cNvPr id="9" name="Picture 3" descr="F:\Proekt\Development\AutoRobot\3. презентации\камаз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61" y="3065740"/>
            <a:ext cx="5043819" cy="29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F3D649-B412-4E51-8AC7-C7A5F68B8AA6}" type="slidenum">
              <a:rPr lang="en-US" smtClean="0"/>
              <a:t>5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139952" y="2636912"/>
            <a:ext cx="48338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Проект автономный автомобиль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904"/>
            <a:ext cx="3347185" cy="144016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483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165F2-654C-4316-8896-9F30190FD09C}" type="slidenum">
              <a:rPr lang="en-US" smtClean="0"/>
              <a:t>6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68760"/>
            <a:ext cx="7560840" cy="4798799"/>
          </a:xfrm>
          <a:prstGeom prst="rect">
            <a:avLst/>
          </a:prstGeom>
        </p:spPr>
      </p:pic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683568" y="908720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Общая схема беспилотного автомобиля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673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FE6A3-F299-40D5-AC23-F6EAFB4E7F60}" type="slidenum">
              <a:rPr lang="en-US" smtClean="0"/>
              <a:t>7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499992" y="2708920"/>
            <a:ext cx="44650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Bookman Old Style" pitchFamily="18" charset="0"/>
              </a:rPr>
              <a:t>Проект Виртуальный полигон 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2856"/>
            <a:ext cx="3888432" cy="210623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594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-2232" y="6497051"/>
            <a:ext cx="8066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sz="1400" b="1" dirty="0">
                <a:solidFill>
                  <a:srgbClr val="002060"/>
                </a:solidFill>
              </a:rPr>
              <a:t>2019 г.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804379"/>
            <a:ext cx="4896544" cy="265229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89059"/>
            <a:ext cx="4660782" cy="252459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5F4EF3-D8A2-422C-8BD9-7D3FD3CC07E7}" type="slidenum">
              <a:rPr lang="en-US"/>
              <a:t>8</a:t>
            </a:fld>
            <a:endParaRPr lang="ru-RU" dirty="0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899592" y="1700808"/>
            <a:ext cx="2232248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Моделирование </a:t>
            </a:r>
            <a:r>
              <a:rPr lang="ru-RU" b="1" dirty="0" err="1">
                <a:solidFill>
                  <a:srgbClr val="002060"/>
                </a:solidFill>
                <a:latin typeface="Bookman Old Style" pitchFamily="18" charset="0"/>
              </a:rPr>
              <a:t>Сколково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5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17" y="820505"/>
            <a:ext cx="4474840" cy="2588039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7" y="3638806"/>
            <a:ext cx="4394501" cy="2536521"/>
          </a:xfrm>
          <a:prstGeom prst="rect">
            <a:avLst/>
          </a:prstGeom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042988" y="271681"/>
            <a:ext cx="784949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ООО Инновационный центр «КАМАЗ»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970593" y="1124744"/>
            <a:ext cx="2952328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r"/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  <a:p>
            <a:pPr algn="just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Карта для отработки управления тс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  <a:p>
            <a:pPr algn="r"/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65484-4E8B-4EEF-9CCD-CCD13DC7E2E1}" type="slidenum">
              <a:rPr lang="en-US"/>
              <a:t>9</a:t>
            </a:fld>
            <a:endParaRPr lang="ru-RU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3162" y="6439295"/>
            <a:ext cx="505216" cy="3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5195773" y="4412586"/>
            <a:ext cx="2952328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ru-RU" b="1" dirty="0">
                <a:solidFill>
                  <a:srgbClr val="002060"/>
                </a:solidFill>
                <a:latin typeface="Bookman Old Style" pitchFamily="18" charset="0"/>
              </a:rPr>
              <a:t>Движение автомобиля в виртуальной среде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628289"/>
      </p:ext>
    </p:extLst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формление по умолчанию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Специальное оформление">
  <a:themeElements>
    <a:clrScheme name="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55215</TotalTime>
  <Words>709</Words>
  <Application>Microsoft Office PowerPoint</Application>
  <PresentationFormat>Экран (4:3)</PresentationFormat>
  <Paragraphs>149</Paragraphs>
  <Slides>30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Bookman Old Style</vt:lpstr>
      <vt:lpstr>Times New Roman</vt:lpstr>
      <vt:lpstr>Verdana</vt:lpstr>
      <vt:lpstr>Оформление по умолчанию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Фархутдинов И.И.</dc:creator>
  <cp:lastModifiedBy>Максим Коржуков</cp:lastModifiedBy>
  <cp:revision>3470</cp:revision>
  <cp:lastPrinted>2013-11-28T04:52:31Z</cp:lastPrinted>
  <dcterms:created xsi:type="dcterms:W3CDTF">2009-07-06T03:57:57Z</dcterms:created>
  <dcterms:modified xsi:type="dcterms:W3CDTF">2019-03-22T20:09:55Z</dcterms:modified>
</cp:coreProperties>
</file>